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1" r:id="rId1"/>
    <p:sldMasterId id="2147483886" r:id="rId2"/>
  </p:sldMasterIdLst>
  <p:notesMasterIdLst>
    <p:notesMasterId r:id="rId19"/>
  </p:notesMasterIdLst>
  <p:handoutMasterIdLst>
    <p:handoutMasterId r:id="rId20"/>
  </p:handoutMasterIdLst>
  <p:sldIdLst>
    <p:sldId id="580" r:id="rId3"/>
    <p:sldId id="583" r:id="rId4"/>
    <p:sldId id="584" r:id="rId5"/>
    <p:sldId id="585" r:id="rId6"/>
    <p:sldId id="586" r:id="rId7"/>
    <p:sldId id="606" r:id="rId8"/>
    <p:sldId id="598" r:id="rId9"/>
    <p:sldId id="587" r:id="rId10"/>
    <p:sldId id="589" r:id="rId11"/>
    <p:sldId id="590" r:id="rId12"/>
    <p:sldId id="605" r:id="rId13"/>
    <p:sldId id="592" r:id="rId14"/>
    <p:sldId id="600" r:id="rId15"/>
    <p:sldId id="594" r:id="rId16"/>
    <p:sldId id="595" r:id="rId17"/>
    <p:sldId id="466" r:id="rId18"/>
  </p:sldIdLst>
  <p:sldSz cx="9144000" cy="6858000" type="screen4x3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006600"/>
    <a:srgbClr val="003399"/>
    <a:srgbClr val="E3CBCB"/>
    <a:srgbClr val="336699"/>
    <a:srgbClr val="339933"/>
    <a:srgbClr val="0066CC"/>
    <a:srgbClr val="FFCCCC"/>
    <a:srgbClr val="922424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37" autoAdjust="0"/>
    <p:restoredTop sz="96029" autoAdjust="0"/>
  </p:normalViewPr>
  <p:slideViewPr>
    <p:cSldViewPr>
      <p:cViewPr>
        <p:scale>
          <a:sx n="80" d="100"/>
          <a:sy n="80" d="100"/>
        </p:scale>
        <p:origin x="-1080" y="24"/>
      </p:cViewPr>
      <p:guideLst>
        <p:guide orient="horz" pos="288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6" d="100"/>
          <a:sy n="46" d="100"/>
        </p:scale>
        <p:origin x="-2772" y="-72"/>
      </p:cViewPr>
      <p:guideLst>
        <p:guide orient="horz" pos="312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8250" y="1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60613-D160-44E4-B65E-87F79D8926B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8250" y="9429751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B558C-95F9-47C5-8437-7423433E4C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594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8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5C1A2-F495-41DA-9342-0E7F8F04C985}" type="datetimeFigureOut">
              <a:rPr lang="ru-RU" smtClean="0"/>
              <a:t>02.03.2021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8" y="9430093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3E5CD-7AFB-4C09-8717-AF3AF4E7F5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041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8838" y="776288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xfrm>
            <a:off x="887758" y="4731071"/>
            <a:ext cx="4896687" cy="4424604"/>
          </a:xfrm>
          <a:noFill/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1A1075-5616-4F2E-B5E7-1419112CB12A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606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8838" y="776288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xfrm>
            <a:off x="887758" y="4731071"/>
            <a:ext cx="4896687" cy="4424604"/>
          </a:xfrm>
          <a:noFill/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Хочу обратить Ваше внимание,</a:t>
            </a:r>
            <a:r>
              <a:rPr lang="ru-RU" baseline="0" dirty="0"/>
              <a:t> что на практике страховые тарифы могут быть ниже ставок субсидирования.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505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79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F26C08-1D9D-4D59-8C2B-36302681FAE2}" type="datetime1">
              <a:rPr lang="ru-RU" smtClean="0"/>
              <a:t>02.03.2021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B5377D-E241-4D22-9A93-1E8B85A8779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2140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B3369C-52FD-4A86-90F6-1CF1881AF422}" type="datetime1">
              <a:rPr lang="ru-RU" smtClean="0">
                <a:solidFill>
                  <a:prstClr val="black"/>
                </a:solidFill>
              </a:rPr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3DB25-4203-4C91-A1E2-8E0A632A4DCC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724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49FAAC-6D4F-4595-A8F7-5DDD7543F825}" type="datetime1">
              <a:rPr lang="ru-RU" smtClean="0">
                <a:solidFill>
                  <a:prstClr val="black"/>
                </a:solidFill>
              </a:rPr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C61806-9203-4527-8B0D-15B0E628C86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335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89CD9-E925-40B7-9FAA-AAB5BC0E232D}" type="datetime1">
              <a:rPr lang="ru-RU" smtClean="0">
                <a:solidFill>
                  <a:prstClr val="black"/>
                </a:solidFill>
              </a:rPr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103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0AB2-87EF-4FE7-8D0C-B35C03945C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6"/>
          <p:cNvSpPr>
            <a:spLocks noGrp="1"/>
          </p:cNvSpPr>
          <p:nvPr>
            <p:ph type="title" idx="11"/>
          </p:nvPr>
        </p:nvSpPr>
        <p:spPr>
          <a:xfrm>
            <a:off x="1043608" y="274638"/>
            <a:ext cx="7643192" cy="634082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280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56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654A7-59B9-4333-8E46-C9DC8DF889B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634082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280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04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RuchkaYB\Desktop\1351134023_www.radionetplus.ru_23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008"/>
          <a:stretch/>
        </p:blipFill>
        <p:spPr bwMode="auto">
          <a:xfrm>
            <a:off x="0" y="4181475"/>
            <a:ext cx="9180512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90" y="260650"/>
            <a:ext cx="519405" cy="139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700808"/>
            <a:ext cx="8208912" cy="3456384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algn="ctr">
              <a:defRPr sz="36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229200"/>
            <a:ext cx="8208912" cy="1032520"/>
          </a:xfrm>
          <a:noFill/>
        </p:spPr>
        <p:txBody>
          <a:bodyPr anchor="t">
            <a:normAutofit/>
          </a:bodyPr>
          <a:lstStyle>
            <a:lvl1pPr marL="0" indent="0" algn="r">
              <a:buNone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43808" y="6381328"/>
            <a:ext cx="2895600" cy="29311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endParaRPr lang="ru-RU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7410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352928" cy="634082"/>
          </a:xfrm>
          <a:prstGeom prst="rect">
            <a:avLst/>
          </a:prstGeom>
        </p:spPr>
        <p:txBody>
          <a:bodyPr lIns="36000" rIns="36000"/>
          <a:lstStyle>
            <a:lvl1pPr>
              <a:defRPr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784976" cy="5544616"/>
          </a:xfrm>
        </p:spPr>
        <p:txBody>
          <a:bodyPr lIns="72000" rIns="72000"/>
          <a:lstStyle>
            <a:lvl1pPr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342900" indent="-342900">
              <a:buClrTx/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32440" y="6553696"/>
            <a:ext cx="576064" cy="259680"/>
          </a:xfrm>
          <a:ln>
            <a:noFill/>
          </a:ln>
        </p:spPr>
        <p:txBody>
          <a:bodyPr lIns="252000"/>
          <a:lstStyle>
            <a:lvl1pPr>
              <a:defRPr i="0">
                <a:solidFill>
                  <a:schemeClr val="tx2"/>
                </a:solidFill>
              </a:defRPr>
            </a:lvl1pPr>
          </a:lstStyle>
          <a:p>
            <a:fld id="{445694BC-9B62-4A0B-A66B-2BEFF40051B6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683568" y="908720"/>
            <a:ext cx="8352928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442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80920" cy="6340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3DCB54-6B55-4625-AA53-0D7EB7BEAD91}" type="datetime1">
              <a:rPr lang="ru-RU" smtClean="0">
                <a:solidFill>
                  <a:prstClr val="black"/>
                </a:solidFill>
              </a:rPr>
              <a:pPr/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B94A14-FCA4-42FB-A83D-84152260259D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54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80920" cy="6340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55A891-755E-4AD8-BE79-D0EA96EF3FDE}" type="datetime1">
              <a:rPr lang="ru-RU" smtClean="0">
                <a:solidFill>
                  <a:prstClr val="black"/>
                </a:solidFill>
              </a:rPr>
              <a:pPr/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B94A14-FCA4-42FB-A83D-84152260259D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674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80920" cy="7200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5D7014-FC9E-4F8F-BBB5-87C750FC8A63}" type="datetime1">
              <a:rPr lang="ru-RU" smtClean="0">
                <a:solidFill>
                  <a:prstClr val="black"/>
                </a:solidFill>
              </a:rPr>
              <a:pPr/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04448" y="6545237"/>
            <a:ext cx="432048" cy="26813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B94A14-FCA4-42FB-A83D-84152260259D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16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7F8153-0D8B-4FDC-91B5-B60980DC1B00}" type="datetime1">
              <a:rPr lang="ru-RU" smtClean="0">
                <a:solidFill>
                  <a:prstClr val="black"/>
                </a:solidFill>
              </a:rPr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300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371B5B-B67D-4CB8-81F4-508C4FA5E48A}" type="datetime1">
              <a:rPr lang="ru-RU" smtClean="0">
                <a:solidFill>
                  <a:prstClr val="white"/>
                </a:solidFill>
              </a:rPr>
              <a:t>02.03.2021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370F4D-8838-4746-AA4F-FD4C424F0793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110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9A3FC5-A3AD-484C-8CB7-9BD15490E4B4}" type="datetime1">
              <a:rPr lang="ru-RU" smtClean="0">
                <a:solidFill>
                  <a:prstClr val="white"/>
                </a:solidFill>
              </a:rPr>
              <a:t>02.03.2021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4B306D-FB38-4C2C-8D44-F9671E0B75E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3718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84CE0-4560-480E-B53E-8A3EF415099C}" type="datetime1">
              <a:rPr lang="ru-RU" smtClean="0">
                <a:solidFill>
                  <a:prstClr val="black"/>
                </a:solidFill>
              </a:rPr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C6662-4D84-4223-9B15-B271C3110DD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90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71C9AC-39E4-4EE5-A43A-BFA30228FE77}" type="datetime1">
              <a:rPr lang="ru-RU" smtClean="0">
                <a:solidFill>
                  <a:prstClr val="white"/>
                </a:solidFill>
              </a:rPr>
              <a:t>02.03.2021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9E828D-CE99-45CD-8D11-2FBF56DA778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935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314587-6598-44BE-A4FF-85349FF1F54D}" type="datetime1">
              <a:rPr lang="ru-RU" smtClean="0">
                <a:solidFill>
                  <a:prstClr val="black"/>
                </a:solidFill>
              </a:rPr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7272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D92C94-BE10-4E85-A060-C683D66550A7}" type="datetime1">
              <a:rPr lang="ru-RU" smtClean="0">
                <a:solidFill>
                  <a:prstClr val="black"/>
                </a:solidFill>
              </a:rPr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C813C-DA1B-4632-B230-A88399D34F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181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CBD68E-726F-418A-BA54-42AA7E369548}" type="datetime1">
              <a:rPr lang="ru-RU" smtClean="0">
                <a:solidFill>
                  <a:prstClr val="white"/>
                </a:solidFill>
              </a:rPr>
              <a:t>02.03.2021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BCB01-F7DF-496D-BD34-ECC02C8D9C5E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70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2F9110-82A8-445E-B503-44624A6F1080}" type="datetime1">
              <a:rPr lang="ru-RU" smtClean="0">
                <a:solidFill>
                  <a:prstClr val="black"/>
                </a:solidFill>
              </a:rPr>
              <a:t>02.03.2021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127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92" r:id="rId14"/>
  </p:sldLayoutIdLst>
  <p:transition spd="slow"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6000" y="1052736"/>
            <a:ext cx="8748488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30888" y="6453336"/>
            <a:ext cx="2133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1DEB4-17E9-4A42-9923-3EEE1C321D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3" descr="C:\Users\RuchkaYB\Desktop\Untitled-4.jpg"/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" t="-3533" r="-517" b="40830"/>
          <a:stretch/>
        </p:blipFill>
        <p:spPr bwMode="auto">
          <a:xfrm>
            <a:off x="0" y="548681"/>
            <a:ext cx="9182487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 userDrawn="1"/>
        </p:nvSpPr>
        <p:spPr>
          <a:xfrm>
            <a:off x="1" y="0"/>
            <a:ext cx="9144000" cy="908720"/>
          </a:xfrm>
          <a:prstGeom prst="rect">
            <a:avLst/>
          </a:prstGeom>
          <a:solidFill>
            <a:srgbClr val="3BB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8" y="44624"/>
            <a:ext cx="305258" cy="825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Нижний колонтитул 4"/>
          <p:cNvSpPr txBox="1">
            <a:spLocks/>
          </p:cNvSpPr>
          <p:nvPr userDrawn="1"/>
        </p:nvSpPr>
        <p:spPr>
          <a:xfrm>
            <a:off x="683568" y="23257"/>
            <a:ext cx="8280920" cy="237391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err="1" smtClean="0">
                <a:solidFill>
                  <a:srgbClr val="EEECE1"/>
                </a:solidFill>
                <a:latin typeface="Adobe Kaiti Std R" pitchFamily="18" charset="-128"/>
                <a:ea typeface="Adobe Kaiti Std R" pitchFamily="18" charset="-128"/>
              </a:rPr>
              <a:t>Агрострахование</a:t>
            </a:r>
            <a:r>
              <a:rPr lang="ru-RU" sz="1600" dirty="0" smtClean="0">
                <a:solidFill>
                  <a:srgbClr val="EEECE1"/>
                </a:solidFill>
                <a:latin typeface="Adobe Kaiti Std R" pitchFamily="18" charset="-128"/>
                <a:ea typeface="Adobe Kaiti Std R" pitchFamily="18" charset="-128"/>
              </a:rPr>
              <a:t>  с  господдержкой</a:t>
            </a:r>
            <a:endParaRPr lang="ru-RU" sz="1600" dirty="0">
              <a:solidFill>
                <a:srgbClr val="EEECE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8092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6253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</p:sldLayoutIdLst>
  <p:transition spd="slow"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200" b="1" kern="120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Trebuchet MS" panose="020B0603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2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2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2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2736"/>
            <a:ext cx="9144000" cy="3528392"/>
          </a:xfrm>
        </p:spPr>
        <p:txBody>
          <a:bodyPr anchor="ctr">
            <a:normAutofit/>
          </a:bodyPr>
          <a:lstStyle/>
          <a:p>
            <a:r>
              <a:rPr lang="ru-RU" dirty="0"/>
              <a:t>Практика страхования сельскохозяйственных животных с господдержкой: как правильно организовать взаимодействие со страховой компанией</a:t>
            </a:r>
          </a:p>
        </p:txBody>
      </p:sp>
      <p:sp>
        <p:nvSpPr>
          <p:cNvPr id="5" name="Нижний колонтитул 4"/>
          <p:cNvSpPr txBox="1">
            <a:spLocks/>
          </p:cNvSpPr>
          <p:nvPr/>
        </p:nvSpPr>
        <p:spPr>
          <a:xfrm>
            <a:off x="1187624" y="404664"/>
            <a:ext cx="7344816" cy="792088"/>
          </a:xfrm>
          <a:prstGeom prst="rect">
            <a:avLst/>
          </a:prstGeom>
        </p:spPr>
        <p:txBody>
          <a:bodyPr anchor="t"/>
          <a:lstStyle>
            <a:defPPr>
              <a:defRPr lang="ru-RU"/>
            </a:defPPr>
            <a:lvl1pPr marL="0" algn="ctr" defTabSz="914400" rtl="0" eaLnBrk="1" latinLnBrk="0" hangingPunct="1">
              <a:defRPr sz="140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>
              <a:solidFill>
                <a:srgbClr val="1F497D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157192"/>
            <a:ext cx="4896544" cy="960115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1600" b="1" dirty="0"/>
              <a:t>Мухарбий Борануков</a:t>
            </a:r>
          </a:p>
          <a:p>
            <a:pPr algn="l"/>
            <a:r>
              <a:rPr lang="ru-RU" sz="1600" b="1" dirty="0"/>
              <a:t>Исполнительный директор НСА</a:t>
            </a: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496" y="6309320"/>
            <a:ext cx="9180512" cy="540000"/>
          </a:xfrm>
        </p:spPr>
        <p:txBody>
          <a:bodyPr anchor="ctr"/>
          <a:lstStyle/>
          <a:p>
            <a:r>
              <a:rPr lang="ru-RU" sz="1700" smtClean="0">
                <a:solidFill>
                  <a:srgbClr val="1F497D"/>
                </a:solidFill>
              </a:rPr>
              <a:t>2 </a:t>
            </a:r>
            <a:r>
              <a:rPr lang="ru-RU" sz="1700" dirty="0" smtClean="0">
                <a:solidFill>
                  <a:srgbClr val="1F497D"/>
                </a:solidFill>
              </a:rPr>
              <a:t>марта 2021 </a:t>
            </a:r>
            <a:r>
              <a:rPr lang="ru-RU" sz="1700" dirty="0">
                <a:solidFill>
                  <a:srgbClr val="1F497D"/>
                </a:solidFill>
              </a:rPr>
              <a:t>г.</a:t>
            </a:r>
          </a:p>
          <a:p>
            <a:r>
              <a:rPr lang="ru-RU" sz="1700" dirty="0">
                <a:solidFill>
                  <a:srgbClr val="1F497D"/>
                </a:solidFill>
              </a:rPr>
              <a:t>Москва - </a:t>
            </a:r>
            <a:r>
              <a:rPr lang="ru-RU" sz="1700" dirty="0" smtClean="0">
                <a:solidFill>
                  <a:srgbClr val="1F497D"/>
                </a:solidFill>
              </a:rPr>
              <a:t>Пенза</a:t>
            </a:r>
            <a:endParaRPr lang="ru-RU" sz="17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64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3320" y="1386354"/>
            <a:ext cx="8679160" cy="435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/>
            <a:r>
              <a:rPr lang="ru-RU" sz="1700" dirty="0" smtClean="0">
                <a:solidFill>
                  <a:srgbClr val="002060"/>
                </a:solidFill>
              </a:rPr>
              <a:t>При </a:t>
            </a:r>
            <a:r>
              <a:rPr lang="ru-RU" sz="1700" dirty="0">
                <a:solidFill>
                  <a:srgbClr val="002060"/>
                </a:solidFill>
              </a:rPr>
              <a:t>заключении договора сельскохозяйственного страхования необходимо четко определить </a:t>
            </a:r>
            <a:r>
              <a:rPr lang="ru-RU" sz="1700" b="1" dirty="0">
                <a:solidFill>
                  <a:srgbClr val="002060"/>
                </a:solidFill>
              </a:rPr>
              <a:t>территорию </a:t>
            </a:r>
            <a:r>
              <a:rPr lang="ru-RU" sz="1700" b="1" dirty="0" smtClean="0">
                <a:solidFill>
                  <a:srgbClr val="002060"/>
                </a:solidFill>
              </a:rPr>
              <a:t>страхования</a:t>
            </a:r>
            <a:r>
              <a:rPr lang="ar-AE" sz="1700" dirty="0" smtClean="0">
                <a:solidFill>
                  <a:srgbClr val="002060"/>
                </a:solidFill>
              </a:rPr>
              <a:t>٭</a:t>
            </a:r>
            <a:r>
              <a:rPr lang="ru-RU" sz="1700" dirty="0" smtClean="0">
                <a:solidFill>
                  <a:srgbClr val="002060"/>
                </a:solidFill>
              </a:rPr>
              <a:t>:</a:t>
            </a:r>
          </a:p>
          <a:p>
            <a:pPr indent="457200" algn="just"/>
            <a:endParaRPr lang="ru-RU" sz="1700" dirty="0" smtClean="0">
              <a:solidFill>
                <a:srgbClr val="002060"/>
              </a:solidFill>
            </a:endParaRPr>
          </a:p>
          <a:p>
            <a:pPr indent="457200" algn="just"/>
            <a:r>
              <a:rPr lang="ru-RU" sz="1700" dirty="0" smtClean="0">
                <a:solidFill>
                  <a:srgbClr val="002060"/>
                </a:solidFill>
              </a:rPr>
              <a:t>● субъект РФ</a:t>
            </a:r>
            <a:r>
              <a:rPr lang="ru-RU" sz="1700" dirty="0">
                <a:solidFill>
                  <a:srgbClr val="002060"/>
                </a:solidFill>
              </a:rPr>
              <a:t>;</a:t>
            </a:r>
            <a:endParaRPr lang="ru-RU" sz="1700" dirty="0" smtClean="0">
              <a:solidFill>
                <a:srgbClr val="002060"/>
              </a:solidFill>
            </a:endParaRPr>
          </a:p>
          <a:p>
            <a:pPr indent="457200" algn="just"/>
            <a:r>
              <a:rPr lang="ru-RU" sz="1700" dirty="0" smtClean="0">
                <a:solidFill>
                  <a:srgbClr val="002060"/>
                </a:solidFill>
              </a:rPr>
              <a:t>● муниципальный район</a:t>
            </a:r>
            <a:r>
              <a:rPr lang="ru-RU" sz="1700" dirty="0">
                <a:solidFill>
                  <a:srgbClr val="002060"/>
                </a:solidFill>
              </a:rPr>
              <a:t>;</a:t>
            </a:r>
            <a:endParaRPr lang="ru-RU" sz="1700" dirty="0" smtClean="0">
              <a:solidFill>
                <a:srgbClr val="002060"/>
              </a:solidFill>
            </a:endParaRPr>
          </a:p>
          <a:p>
            <a:pPr indent="457200" algn="just"/>
            <a:r>
              <a:rPr lang="ru-RU" sz="1700" dirty="0" smtClean="0">
                <a:solidFill>
                  <a:srgbClr val="002060"/>
                </a:solidFill>
              </a:rPr>
              <a:t>● населенный пункт</a:t>
            </a:r>
            <a:r>
              <a:rPr lang="ru-RU" sz="1700" dirty="0">
                <a:solidFill>
                  <a:srgbClr val="002060"/>
                </a:solidFill>
              </a:rPr>
              <a:t>;</a:t>
            </a:r>
            <a:endParaRPr lang="ru-RU" sz="1700" dirty="0" smtClean="0">
              <a:solidFill>
                <a:srgbClr val="002060"/>
              </a:solidFill>
            </a:endParaRPr>
          </a:p>
          <a:p>
            <a:pPr indent="457200" algn="just"/>
            <a:r>
              <a:rPr lang="ru-RU" sz="1700" dirty="0" smtClean="0">
                <a:solidFill>
                  <a:srgbClr val="002060"/>
                </a:solidFill>
              </a:rPr>
              <a:t>● название предприятия; </a:t>
            </a:r>
          </a:p>
          <a:p>
            <a:pPr indent="457200" algn="just"/>
            <a:r>
              <a:rPr lang="ru-RU" sz="1700" dirty="0" smtClean="0">
                <a:solidFill>
                  <a:srgbClr val="002060"/>
                </a:solidFill>
              </a:rPr>
              <a:t>● номер и наименование животноводческих помещений</a:t>
            </a:r>
            <a:r>
              <a:rPr lang="ru-RU" sz="1700" dirty="0">
                <a:solidFill>
                  <a:srgbClr val="002060"/>
                </a:solidFill>
              </a:rPr>
              <a:t>;</a:t>
            </a:r>
            <a:endParaRPr lang="ru-RU" sz="1700" dirty="0" smtClean="0">
              <a:solidFill>
                <a:srgbClr val="002060"/>
              </a:solidFill>
            </a:endParaRPr>
          </a:p>
          <a:p>
            <a:pPr indent="457200" algn="just"/>
            <a:r>
              <a:rPr lang="ru-RU" sz="1700" dirty="0" smtClean="0">
                <a:solidFill>
                  <a:srgbClr val="002060"/>
                </a:solidFill>
              </a:rPr>
              <a:t>● место </a:t>
            </a:r>
            <a:r>
              <a:rPr lang="ru-RU" sz="1700" dirty="0">
                <a:solidFill>
                  <a:srgbClr val="002060"/>
                </a:solidFill>
              </a:rPr>
              <a:t>выпаса (если животные </a:t>
            </a:r>
            <a:r>
              <a:rPr lang="ru-RU" sz="1700" dirty="0" smtClean="0">
                <a:solidFill>
                  <a:srgbClr val="002060"/>
                </a:solidFill>
              </a:rPr>
              <a:t>выпасаются).</a:t>
            </a:r>
            <a:endParaRPr lang="ru-RU" sz="1700" dirty="0">
              <a:solidFill>
                <a:srgbClr val="002060"/>
              </a:solidFill>
            </a:endParaRPr>
          </a:p>
          <a:p>
            <a:pPr indent="457200" algn="just"/>
            <a:endParaRPr lang="ru-RU" sz="1700" dirty="0" smtClean="0">
              <a:solidFill>
                <a:srgbClr val="002060"/>
              </a:solidFill>
            </a:endParaRPr>
          </a:p>
          <a:p>
            <a:pPr indent="457200" algn="ctr"/>
            <a:r>
              <a:rPr lang="ru-RU" sz="1700" b="1" dirty="0" smtClean="0">
                <a:solidFill>
                  <a:srgbClr val="002060"/>
                </a:solidFill>
              </a:rPr>
              <a:t>Животные </a:t>
            </a:r>
            <a:r>
              <a:rPr lang="ru-RU" sz="1700" b="1" dirty="0">
                <a:solidFill>
                  <a:srgbClr val="002060"/>
                </a:solidFill>
              </a:rPr>
              <a:t>считаются застрахованными при условии, что они находятся в пределах указанной в договоре сельскохозяйственного страхования </a:t>
            </a:r>
            <a:r>
              <a:rPr lang="ru-RU" sz="1700" b="1" u="sng" dirty="0">
                <a:solidFill>
                  <a:srgbClr val="FF0000"/>
                </a:solidFill>
              </a:rPr>
              <a:t>территории страхования </a:t>
            </a:r>
            <a:r>
              <a:rPr lang="ru-RU" sz="1700" b="1" u="sng" dirty="0" smtClean="0">
                <a:solidFill>
                  <a:srgbClr val="FF0000"/>
                </a:solidFill>
              </a:rPr>
              <a:t/>
            </a:r>
            <a:br>
              <a:rPr lang="ru-RU" sz="1700" b="1" u="sng" dirty="0" smtClean="0">
                <a:solidFill>
                  <a:srgbClr val="FF0000"/>
                </a:solidFill>
              </a:rPr>
            </a:br>
            <a:endParaRPr lang="ru-RU" sz="1400" b="1" i="1" dirty="0" smtClean="0">
              <a:solidFill>
                <a:srgbClr val="002060"/>
              </a:solidFill>
            </a:endParaRPr>
          </a:p>
          <a:p>
            <a:pPr indent="457200" algn="ctr"/>
            <a:r>
              <a:rPr lang="ru-RU" sz="1400" b="1" i="1" dirty="0">
                <a:solidFill>
                  <a:srgbClr val="002060"/>
                </a:solidFill>
              </a:rPr>
              <a:t>٭</a:t>
            </a:r>
            <a:r>
              <a:rPr lang="ru-RU" sz="1400" b="1" i="1" dirty="0" smtClean="0">
                <a:solidFill>
                  <a:srgbClr val="002060"/>
                </a:solidFill>
              </a:rPr>
              <a:t>Территория </a:t>
            </a:r>
            <a:r>
              <a:rPr lang="ru-RU" sz="1400" b="1" i="1" dirty="0">
                <a:solidFill>
                  <a:srgbClr val="002060"/>
                </a:solidFill>
              </a:rPr>
              <a:t>страхования </a:t>
            </a:r>
            <a:r>
              <a:rPr lang="ru-RU" sz="1400" i="1" dirty="0">
                <a:solidFill>
                  <a:srgbClr val="002060"/>
                </a:solidFill>
              </a:rPr>
              <a:t>- территория, в пределах которой должны произойти события, перечисленные в договоре страхования, для того, чтобы Страховщик мог рассматривать их в качестве страховых случаев.</a:t>
            </a:r>
          </a:p>
          <a:p>
            <a:pPr indent="457200" algn="ctr"/>
            <a:endParaRPr lang="ru-RU" sz="17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-663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173556" y="231031"/>
            <a:ext cx="7515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Территория страхования</a:t>
            </a:r>
            <a:endParaRPr lang="ru-RU" sz="2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pic>
        <p:nvPicPr>
          <p:cNvPr id="2050" name="Picture 2" descr="C:\Users\boranukovmh\Desktop\пастбищ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707867"/>
            <a:ext cx="266015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7549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55576" y="332656"/>
            <a:ext cx="8064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3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Стоимость страхования 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984564"/>
              </p:ext>
            </p:extLst>
          </p:nvPr>
        </p:nvGraphicFramePr>
        <p:xfrm>
          <a:off x="257462" y="1799514"/>
          <a:ext cx="5798520" cy="38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8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Показатель</a:t>
                      </a:r>
                      <a:endParaRPr lang="ru-RU" sz="1800" b="0" dirty="0" smtClean="0">
                        <a:solidFill>
                          <a:schemeClr val="dk1"/>
                        </a:solidFill>
                        <a:latin typeface="+mn-lt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Вариант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Вариант 2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Франшиза,%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R="360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</a:p>
                  </a:txBody>
                  <a:tcPr marR="360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Страховая сумма, руб.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50 000</a:t>
                      </a:r>
                    </a:p>
                  </a:txBody>
                  <a:tcPr marL="9525" marR="36000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50 000</a:t>
                      </a:r>
                    </a:p>
                  </a:txBody>
                  <a:tcPr marL="9525" marR="36000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Страховой  тариф*,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1,85</a:t>
                      </a:r>
                    </a:p>
                  </a:txBody>
                  <a:tcPr marL="9525" marR="36000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0,93</a:t>
                      </a:r>
                    </a:p>
                  </a:txBody>
                  <a:tcPr marL="9525" marR="36000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Премия, оплачиваемая аграрием, руб.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463</a:t>
                      </a:r>
                    </a:p>
                  </a:txBody>
                  <a:tcPr marL="9525" marR="36000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233</a:t>
                      </a:r>
                    </a:p>
                  </a:txBody>
                  <a:tcPr marL="9525" marR="36000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kumimoji="0" lang="ru-RU" sz="15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Страховая выплата, руб.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50 000</a:t>
                      </a:r>
                    </a:p>
                  </a:txBody>
                  <a:tcPr marL="9525" marR="36000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35 000</a:t>
                      </a:r>
                    </a:p>
                  </a:txBody>
                  <a:tcPr marL="9525" marR="36000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31" y="2389634"/>
            <a:ext cx="2793967" cy="209547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17411E-92A4-46CE-B8FB-9CF891E5A86F}"/>
              </a:ext>
            </a:extLst>
          </p:cNvPr>
          <p:cNvSpPr txBox="1"/>
          <p:nvPr/>
        </p:nvSpPr>
        <p:spPr>
          <a:xfrm>
            <a:off x="2051720" y="6165304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*Страховой тариф приравнен к ставке субсидирования (на практике при страховании сельхозживотных тариф существенно ниже ставки </a:t>
            </a:r>
            <a:r>
              <a:rPr lang="ru-RU" sz="1400" dirty="0" smtClean="0"/>
              <a:t>субсидирования)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29314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4744"/>
            <a:ext cx="82445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600"/>
              </a:spcAft>
            </a:pPr>
            <a:r>
              <a:rPr lang="ru-RU" sz="2000" b="1" dirty="0">
                <a:solidFill>
                  <a:prstClr val="black"/>
                </a:solidFill>
              </a:rPr>
              <a:t>Страховым случаем</a:t>
            </a:r>
            <a:r>
              <a:rPr lang="ru-RU" sz="2000" dirty="0">
                <a:solidFill>
                  <a:prstClr val="black"/>
                </a:solidFill>
              </a:rPr>
              <a:t> признается утрата (гибель) животных </a:t>
            </a:r>
            <a:endParaRPr lang="ru-RU" sz="2000" dirty="0" smtClean="0">
              <a:solidFill>
                <a:prstClr val="black"/>
              </a:solidFill>
            </a:endParaRPr>
          </a:p>
          <a:p>
            <a:pPr marL="342900" lvl="1" indent="-342900" algn="just">
              <a:spcAft>
                <a:spcPts val="600"/>
              </a:spcAft>
              <a:buFontTx/>
              <a:buAutoNum type="arabicPeriod"/>
            </a:pPr>
            <a:r>
              <a:rPr lang="ru-RU" sz="2000" dirty="0" smtClean="0">
                <a:solidFill>
                  <a:prstClr val="black"/>
                </a:solidFill>
              </a:rPr>
              <a:t>в </a:t>
            </a:r>
            <a:r>
              <a:rPr lang="ru-RU" sz="2000" dirty="0">
                <a:solidFill>
                  <a:prstClr val="black"/>
                </a:solidFill>
              </a:rPr>
              <a:t>результате воздействия </a:t>
            </a:r>
            <a:r>
              <a:rPr lang="ru-RU" sz="2000" b="1" dirty="0">
                <a:solidFill>
                  <a:prstClr val="black"/>
                </a:solidFill>
              </a:rPr>
              <a:t>событий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smtClean="0">
                <a:solidFill>
                  <a:prstClr val="black"/>
                </a:solidFill>
              </a:rPr>
              <a:t>предусмотренных ФЗ-260 </a:t>
            </a:r>
          </a:p>
          <a:p>
            <a:pPr marL="342900" lvl="1" indent="-342900" algn="just">
              <a:spcAft>
                <a:spcPts val="600"/>
              </a:spcAft>
              <a:buFontTx/>
              <a:buAutoNum type="arabicPeriod"/>
            </a:pPr>
            <a:r>
              <a:rPr lang="ru-RU" sz="2000" b="1" dirty="0" smtClean="0">
                <a:solidFill>
                  <a:prstClr val="black"/>
                </a:solidFill>
              </a:rPr>
              <a:t>в </a:t>
            </a:r>
            <a:r>
              <a:rPr lang="ru-RU" sz="2000" b="1" dirty="0">
                <a:solidFill>
                  <a:prstClr val="black"/>
                </a:solidFill>
              </a:rPr>
              <a:t>период страхования</a:t>
            </a:r>
            <a:r>
              <a:rPr lang="ru-RU" sz="2000" dirty="0">
                <a:solidFill>
                  <a:prstClr val="black"/>
                </a:solidFill>
              </a:rPr>
              <a:t>, обусловленного договором </a:t>
            </a:r>
            <a:r>
              <a:rPr lang="ru-RU" sz="2000" dirty="0" smtClean="0">
                <a:solidFill>
                  <a:prstClr val="black"/>
                </a:solidFill>
              </a:rPr>
              <a:t>страхования,</a:t>
            </a:r>
          </a:p>
          <a:p>
            <a:pPr marL="342900" lvl="1" indent="-342900" algn="just">
              <a:spcAft>
                <a:spcPts val="600"/>
              </a:spcAft>
              <a:buFontTx/>
              <a:buAutoNum type="arabicPeriod"/>
            </a:pPr>
            <a:r>
              <a:rPr lang="ru-RU" sz="2000" b="1" dirty="0" smtClean="0">
                <a:solidFill>
                  <a:prstClr val="black"/>
                </a:solidFill>
              </a:rPr>
              <a:t>на </a:t>
            </a:r>
            <a:r>
              <a:rPr lang="ru-RU" sz="2000" b="1" dirty="0">
                <a:solidFill>
                  <a:prstClr val="black"/>
                </a:solidFill>
              </a:rPr>
              <a:t>территории страхования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solidFill>
                  <a:prstClr val="black"/>
                </a:solidFill>
                <a:cs typeface="Arial" pitchFamily="34" charset="0"/>
              </a:rPr>
              <a:t> 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-316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928662" y="231031"/>
            <a:ext cx="8064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Страховой случай</a:t>
            </a:r>
          </a:p>
        </p:txBody>
      </p:sp>
      <p:pic>
        <p:nvPicPr>
          <p:cNvPr id="1026" name="Picture 2" descr="C:\Users\boranukovmh\Desktop\ачс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24528"/>
            <a:ext cx="4470325" cy="335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4" y="3560341"/>
            <a:ext cx="381642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>
              <a:tabLst>
                <a:tab pos="82550" algn="l"/>
              </a:tabLst>
            </a:pPr>
            <a:r>
              <a:rPr lang="ru-RU" sz="2200" dirty="0" smtClean="0">
                <a:solidFill>
                  <a:prstClr val="black"/>
                </a:solidFill>
              </a:rPr>
              <a:t>Если </a:t>
            </a:r>
            <a:r>
              <a:rPr lang="ru-RU" sz="2200" dirty="0">
                <a:solidFill>
                  <a:prstClr val="black"/>
                </a:solidFill>
              </a:rPr>
              <a:t>заболевание выявлено </a:t>
            </a:r>
            <a:r>
              <a:rPr lang="ru-RU" sz="2200" dirty="0" smtClean="0">
                <a:solidFill>
                  <a:prstClr val="black"/>
                </a:solidFill>
              </a:rPr>
              <a:t>в период </a:t>
            </a:r>
            <a:r>
              <a:rPr lang="ru-RU" sz="2200" dirty="0">
                <a:solidFill>
                  <a:prstClr val="black"/>
                </a:solidFill>
              </a:rPr>
              <a:t>страхования, то </a:t>
            </a:r>
            <a:r>
              <a:rPr lang="ru-RU" sz="2200" dirty="0" smtClean="0">
                <a:solidFill>
                  <a:prstClr val="black"/>
                </a:solidFill>
              </a:rPr>
              <a:t>убыток покрывается </a:t>
            </a:r>
            <a:r>
              <a:rPr lang="ru-RU" sz="2200" dirty="0">
                <a:solidFill>
                  <a:prstClr val="black"/>
                </a:solidFill>
              </a:rPr>
              <a:t>страхованием независимо от момента утраты (гибели) </a:t>
            </a:r>
            <a:r>
              <a:rPr lang="ru-RU" sz="2200" dirty="0" smtClean="0">
                <a:solidFill>
                  <a:prstClr val="black"/>
                </a:solidFill>
              </a:rPr>
              <a:t>животных.</a:t>
            </a:r>
            <a:endParaRPr lang="ru-RU" sz="2200" dirty="0">
              <a:solidFill>
                <a:prstClr val="black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4074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5" name="Заголовок 8"/>
          <p:cNvSpPr>
            <a:spLocks noGrp="1"/>
          </p:cNvSpPr>
          <p:nvPr>
            <p:ph type="title" idx="11"/>
          </p:nvPr>
        </p:nvSpPr>
        <p:spPr>
          <a:xfrm>
            <a:off x="683568" y="152704"/>
            <a:ext cx="8280000" cy="612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latin typeface="+mn-lt"/>
                <a:ea typeface="+mn-ea"/>
                <a:cs typeface="+mn-cs"/>
              </a:rPr>
              <a:t>«Скрипты» по урегулированию убытков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23528" y="1124744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600"/>
              </a:spcAft>
            </a:pPr>
            <a:r>
              <a:rPr lang="ru-RU" sz="2000" b="1" dirty="0">
                <a:solidFill>
                  <a:prstClr val="black"/>
                </a:solidFill>
                <a:cs typeface="Arial" pitchFamily="34" charset="0"/>
              </a:rPr>
              <a:t>В 2019 году НСА были разработаны и утверждены рабочей группой Банка России с участием Минсельхоза и Минфина </a:t>
            </a:r>
            <a:r>
              <a:rPr lang="ru-RU" sz="2000" b="1" dirty="0"/>
              <a:t>«Скрипты» по урегулированию убытков, которые описывают подробный алгоритм действий агрария и страховщика при наступлении убытка</a:t>
            </a:r>
            <a:r>
              <a:rPr lang="ru-RU" sz="2000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2321585"/>
            <a:ext cx="2960712" cy="1323439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0" lvl="1" algn="just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  <a:cs typeface="Arial" pitchFamily="34" charset="0"/>
              </a:rPr>
              <a:t>Скрипты должны обязательно выдаваться аграрию при заключении договора.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23" y="3836435"/>
            <a:ext cx="8855473" cy="268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05" y="2719924"/>
            <a:ext cx="4968552" cy="97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8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-315"/>
            <a:ext cx="364431" cy="861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210147" y="692696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928662" y="231031"/>
            <a:ext cx="8064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Не покрывается страхованием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1508" y="1340768"/>
            <a:ext cx="59311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1) в </a:t>
            </a:r>
            <a:r>
              <a:rPr lang="ru-RU" sz="2000" dirty="0">
                <a:solidFill>
                  <a:prstClr val="black"/>
                </a:solidFill>
                <a:cs typeface="Arial" panose="020B0604020202020204" pitchFamily="34" charset="0"/>
              </a:rPr>
              <a:t>результате любых событий, в том числе предусмотренных договором страхования животных, но </a:t>
            </a:r>
            <a:r>
              <a:rPr lang="ru-RU" sz="2000" b="1" dirty="0">
                <a:solidFill>
                  <a:prstClr val="black"/>
                </a:solidFill>
                <a:cs typeface="Arial" panose="020B0604020202020204" pitchFamily="34" charset="0"/>
              </a:rPr>
              <a:t>наступивших или начавшихся до </a:t>
            </a:r>
            <a:r>
              <a:rPr lang="ru-RU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срока страхования</a:t>
            </a:r>
            <a:r>
              <a:rPr lang="ru-RU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;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548" y="3545721"/>
            <a:ext cx="57244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cs typeface="Arial" panose="020B0604020202020204" pitchFamily="34" charset="0"/>
              </a:rPr>
              <a:t>2) в результате </a:t>
            </a:r>
            <a:r>
              <a:rPr lang="ru-RU" sz="2000" b="1" dirty="0">
                <a:solidFill>
                  <a:prstClr val="black"/>
                </a:solidFill>
                <a:cs typeface="Arial" panose="020B0604020202020204" pitchFamily="34" charset="0"/>
              </a:rPr>
              <a:t>нарушения правил и норм содержания и кормления животных </a:t>
            </a:r>
            <a:r>
              <a:rPr lang="ru-RU" sz="2000" dirty="0">
                <a:solidFill>
                  <a:prstClr val="black"/>
                </a:solidFill>
                <a:cs typeface="Arial" panose="020B0604020202020204" pitchFamily="34" charset="0"/>
              </a:rPr>
              <a:t>и/или невыполнения предписания государственной ветеринарной </a:t>
            </a:r>
            <a:r>
              <a:rPr lang="ru-RU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службы;</a:t>
            </a:r>
            <a:endParaRPr lang="ru-RU" sz="2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5313402"/>
            <a:ext cx="65661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  <a:r>
              <a:rPr lang="ru-RU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) </a:t>
            </a:r>
            <a:r>
              <a:rPr lang="ru-RU" sz="2000" b="1" dirty="0">
                <a:solidFill>
                  <a:prstClr val="black"/>
                </a:solidFill>
                <a:cs typeface="Arial" panose="020B0604020202020204" pitchFamily="34" charset="0"/>
              </a:rPr>
              <a:t>за пределами территории страхования</a:t>
            </a:r>
            <a:r>
              <a:rPr lang="ru-RU" sz="2000" dirty="0">
                <a:solidFill>
                  <a:prstClr val="black"/>
                </a:solidFill>
                <a:cs typeface="Arial" panose="020B0604020202020204" pitchFamily="34" charset="0"/>
              </a:rPr>
              <a:t>, указанной в договоре страхования</a:t>
            </a:r>
            <a:r>
              <a:rPr lang="ru-RU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;</a:t>
            </a:r>
            <a:endParaRPr lang="ru-RU" sz="2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052" name="Picture 4" descr="C:\Users\belovaev\Desktop\sankcii-govyadina.jpg.crop_displa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437" y="1340768"/>
            <a:ext cx="2710061" cy="180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belovaev\Desktop\Снимо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356992"/>
            <a:ext cx="1933919" cy="136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4632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340768"/>
            <a:ext cx="86045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>
                <a:solidFill>
                  <a:prstClr val="black"/>
                </a:solidFill>
                <a:cs typeface="Arial" pitchFamily="34" charset="0"/>
              </a:rPr>
              <a:t>Размер утраты (гибели) </a:t>
            </a:r>
            <a:r>
              <a:rPr lang="ru-RU" sz="2000" dirty="0" smtClean="0">
                <a:solidFill>
                  <a:prstClr val="black"/>
                </a:solidFill>
                <a:cs typeface="Arial" pitchFamily="34" charset="0"/>
              </a:rPr>
              <a:t>с/х </a:t>
            </a:r>
            <a:r>
              <a:rPr lang="ru-RU" sz="2000" dirty="0">
                <a:solidFill>
                  <a:prstClr val="black"/>
                </a:solidFill>
                <a:cs typeface="Arial" pitchFamily="34" charset="0"/>
              </a:rPr>
              <a:t>животных в результате наступления событий, предусмотренных </a:t>
            </a:r>
            <a:r>
              <a:rPr lang="ru-RU" sz="2000" dirty="0" smtClean="0">
                <a:solidFill>
                  <a:prstClr val="black"/>
                </a:solidFill>
                <a:cs typeface="Arial" pitchFamily="34" charset="0"/>
              </a:rPr>
              <a:t>ФЗ-260, </a:t>
            </a:r>
            <a:r>
              <a:rPr lang="ru-RU" sz="2000" dirty="0">
                <a:solidFill>
                  <a:prstClr val="black"/>
                </a:solidFill>
                <a:cs typeface="Arial" pitchFamily="34" charset="0"/>
              </a:rPr>
              <a:t>определяется по каждому страховому случаю по каждой половозрастной группе по формуле: 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-316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55576" y="260648"/>
            <a:ext cx="8064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Определение размера утраты (гибели)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76" y="2420888"/>
            <a:ext cx="2232247" cy="6271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87524" y="3140968"/>
            <a:ext cx="84969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  <a:cs typeface="Arial" panose="020B0604020202020204" pitchFamily="34" charset="0"/>
              </a:rPr>
              <a:t>L (шт./кг) </a:t>
            </a: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– количество голов животных (массы живого веса, шт. пчелосемей), утраченных (погибших) в </a:t>
            </a:r>
            <a:r>
              <a:rPr lang="ru-RU" dirty="0" smtClean="0">
                <a:solidFill>
                  <a:prstClr val="black"/>
                </a:solidFill>
                <a:cs typeface="Arial" panose="020B0604020202020204" pitchFamily="34" charset="0"/>
              </a:rPr>
              <a:t>результате страховых событий;</a:t>
            </a:r>
            <a:endParaRPr lang="ru-RU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prstClr val="black"/>
                </a:solidFill>
                <a:cs typeface="Arial" panose="020B0604020202020204" pitchFamily="34" charset="0"/>
              </a:rPr>
              <a:t>C (руб.) </a:t>
            </a: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- стоимость одной головы (единицы живого веса) </a:t>
            </a:r>
            <a:r>
              <a:rPr lang="ru-RU" dirty="0" smtClean="0">
                <a:solidFill>
                  <a:prstClr val="black"/>
                </a:solidFill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соответствии с договором сельскохозяйственного страхования;</a:t>
            </a:r>
          </a:p>
          <a:p>
            <a:pPr algn="just"/>
            <a:r>
              <a:rPr lang="ru-RU" b="1" dirty="0">
                <a:solidFill>
                  <a:prstClr val="black"/>
                </a:solidFill>
                <a:cs typeface="Arial" panose="020B0604020202020204" pitchFamily="34" charset="0"/>
              </a:rPr>
              <a:t>P (руб.) </a:t>
            </a: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- стоимость реализованных годных </a:t>
            </a:r>
            <a:r>
              <a:rPr lang="ru-RU" dirty="0" smtClean="0">
                <a:solidFill>
                  <a:prstClr val="black"/>
                </a:solidFill>
                <a:cs typeface="Arial" panose="020B0604020202020204" pitchFamily="34" charset="0"/>
              </a:rPr>
              <a:t>остатков.</a:t>
            </a:r>
            <a:endParaRPr 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5304110"/>
            <a:ext cx="82940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*Стоимость реализованных годных остатков (мяса, субпродуктов, шкур, шкурок и др.) определяется на основании документов от перерабатывающих предприятий, или закупочных организаций (счет, товарная накладная, кассовый чек, платежное поручение и др.).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7952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3725" y="908720"/>
            <a:ext cx="9143999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chemeClr val="bg2"/>
            </a:outerShdw>
          </a:effectLst>
        </p:spPr>
        <p:txBody>
          <a:bodyPr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Спасибо </a:t>
            </a:r>
            <a:br>
              <a:rPr lang="ru-RU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 внимание!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725" y="3717032"/>
            <a:ext cx="9144000" cy="212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chemeClr val="bg2"/>
            </a:outerShdw>
          </a:effectLst>
        </p:spPr>
        <p:txBody>
          <a:bodyPr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Национальный союз агростраховщиков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Тел</a:t>
            </a:r>
            <a:r>
              <a:rPr lang="en-US" sz="3200" b="1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3200" b="1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факс +7 (495) 782-04-99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700" b="1" kern="0" dirty="0" smtClean="0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info@naai.ru</a:t>
            </a:r>
            <a:endParaRPr lang="ru-RU" sz="3200" b="1" kern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www.naai.ru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kern="0" dirty="0" smtClean="0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14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727956"/>
              </p:ext>
            </p:extLst>
          </p:nvPr>
        </p:nvGraphicFramePr>
        <p:xfrm>
          <a:off x="1475656" y="2132856"/>
          <a:ext cx="7524000" cy="41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4000"/>
              </a:tblGrid>
              <a:tr h="104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крупный рогатый скот (буйволы, быки, волы, коровы, яки)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за исключением  телят  в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возрасте до 2-х месяцев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000"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мелкий рогатый скот (козы, овцы) 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 исключением козлят  и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ягнят в возрасте до  4-х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месяцев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000"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свиньи 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  исключением  поросят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   возрасте   до    4-х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недель 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птица яйценоских пород и птица мясных пород (гуси, индейки, куры, перепелки, утки, страусы),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цыплята-бройлеры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без ограничений по возрасту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38" name="Номер слайда 5"/>
          <p:cNvSpPr txBox="1">
            <a:spLocks noGrp="1"/>
          </p:cNvSpPr>
          <p:nvPr/>
        </p:nvSpPr>
        <p:spPr bwMode="auto">
          <a:xfrm>
            <a:off x="8570913" y="6526213"/>
            <a:ext cx="4048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1200" b="1" dirty="0">
              <a:solidFill>
                <a:srgbClr val="C0504D"/>
              </a:solidFill>
            </a:endParaRPr>
          </a:p>
        </p:txBody>
      </p:sp>
      <p:pic>
        <p:nvPicPr>
          <p:cNvPr id="14375" name="Picture 26" descr="70556_dwie_swinki_traw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596" y="4269093"/>
            <a:ext cx="1025143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6" name="Picture 27" descr="hakasiya---territoriya-b-vozmozhnostey-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18" y="3236978"/>
            <a:ext cx="1162098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7" name="Picture 28" descr="main_b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301207"/>
            <a:ext cx="1173295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00100" y="142852"/>
            <a:ext cx="7957548" cy="634082"/>
          </a:xfrm>
        </p:spPr>
        <p:txBody>
          <a:bodyPr>
            <a:noAutofit/>
          </a:bodyPr>
          <a:lstStyle/>
          <a:p>
            <a:pPr lvl="0">
              <a:buNone/>
              <a:defRPr/>
            </a:pPr>
            <a:r>
              <a:rPr lang="ru-RU" sz="2400" dirty="0" smtClean="0">
                <a:latin typeface="+mn-lt"/>
                <a:ea typeface="+mn-ea"/>
                <a:cs typeface="+mn-cs"/>
              </a:rPr>
              <a:t>Виды сельхозживотных</a:t>
            </a:r>
            <a:r>
              <a:rPr lang="ru-RU" sz="2400" dirty="0">
                <a:latin typeface="+mn-lt"/>
                <a:ea typeface="+mn-ea"/>
                <a:cs typeface="+mn-cs"/>
              </a:rPr>
              <a:t>, подлежащих страхованию с </a:t>
            </a:r>
            <a:r>
              <a:rPr lang="ru-RU" sz="2400" dirty="0" smtClean="0">
                <a:latin typeface="+mn-lt"/>
                <a:ea typeface="+mn-ea"/>
                <a:cs typeface="+mn-cs"/>
              </a:rPr>
              <a:t>господдержкой </a:t>
            </a:r>
            <a:r>
              <a:rPr lang="ru-RU" sz="2400" dirty="0">
                <a:latin typeface="+mn-lt"/>
                <a:ea typeface="+mn-ea"/>
                <a:cs typeface="+mn-cs"/>
              </a:rPr>
              <a:t>в </a:t>
            </a:r>
            <a:r>
              <a:rPr lang="ru-RU" sz="2400" dirty="0" smtClean="0">
                <a:latin typeface="+mn-lt"/>
                <a:ea typeface="+mn-ea"/>
                <a:cs typeface="+mn-cs"/>
              </a:rPr>
              <a:t>2021 </a:t>
            </a:r>
            <a:r>
              <a:rPr lang="ru-RU" sz="2400" dirty="0" smtClean="0">
                <a:latin typeface="+mn-lt"/>
                <a:ea typeface="+mn-ea"/>
                <a:cs typeface="+mn-cs"/>
              </a:rPr>
              <a:t>г.</a:t>
            </a:r>
            <a:endParaRPr lang="ru-RU" sz="2400" dirty="0"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116632"/>
            <a:ext cx="51912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20688" y="1196752"/>
            <a:ext cx="8271792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Перечень животных, подлежащих страхованию с господдержкой, ежегодно </a:t>
            </a:r>
            <a:r>
              <a:rPr lang="ru-RU" b="1" dirty="0" smtClean="0">
                <a:solidFill>
                  <a:prstClr val="black"/>
                </a:solidFill>
              </a:rPr>
              <a:t>определяется Планом с/х страхования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1" descr="C:\Users\User007\Desktop\НСА готовое\Сайт НСА\ФОТКИ ДЛЯ САЙТА\4fbbc58df6d004a72e9f17ca6c64be8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168" y="2204863"/>
            <a:ext cx="1019999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1976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241961"/>
              </p:ext>
            </p:extLst>
          </p:nvPr>
        </p:nvGraphicFramePr>
        <p:xfrm>
          <a:off x="205784" y="1124744"/>
          <a:ext cx="8824483" cy="5697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7528339"/>
              </a:tblGrid>
              <a:tr h="1152127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Лошади, лошаки, мулы, ослы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за исключением молодняка в возрасте до 4-х месяцев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Верблюды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за исключением верблюжат в возрасте до 4-х месяцев</a:t>
                      </a:r>
                    </a:p>
                  </a:txBody>
                  <a:tcPr anchor="ctr">
                    <a:noFill/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Олени (маралы, пятнистые олени, северные олени)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за исключением молодняка в возрасте до 4-х месяцев</a:t>
                      </a:r>
                    </a:p>
                  </a:txBody>
                  <a:tcPr anchor="ctr">
                    <a:noFill/>
                  </a:tcPr>
                </a:tc>
              </a:tr>
              <a:tr h="1120347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Кролики, пушные звери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за исключением молодняка в возрасте до 4-х месяцев</a:t>
                      </a:r>
                    </a:p>
                  </a:txBody>
                  <a:tcPr anchor="ctr">
                    <a:noFill/>
                  </a:tcPr>
                </a:tc>
              </a:tr>
              <a:tr h="1120347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Семьи пчел </a:t>
                      </a: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 idx="11"/>
          </p:nvPr>
        </p:nvSpPr>
        <p:spPr>
          <a:xfrm>
            <a:off x="1115616" y="350535"/>
            <a:ext cx="7643192" cy="6340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Виды сельхозживотных, подлежащих страхованию с господдержкой в </a:t>
            </a:r>
            <a:r>
              <a:rPr lang="ru-RU" sz="2400" dirty="0" smtClean="0"/>
              <a:t>2021 </a:t>
            </a:r>
            <a:r>
              <a:rPr lang="ru-RU" sz="2400" dirty="0" smtClean="0"/>
              <a:t>г.</a:t>
            </a:r>
            <a:br>
              <a:rPr lang="ru-RU" sz="2400" dirty="0" smtClean="0"/>
            </a:br>
            <a:endParaRPr lang="ru-RU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172" y="956628"/>
            <a:ext cx="8714332" cy="1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" u="sng" dirty="0">
              <a:solidFill>
                <a:srgbClr val="00206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116632"/>
            <a:ext cx="51912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09" y="3361537"/>
            <a:ext cx="1276747" cy="10795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85" y="4509120"/>
            <a:ext cx="1276747" cy="1063130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31" y="2218928"/>
            <a:ext cx="1292225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5661248"/>
            <a:ext cx="1279525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1232466" cy="958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7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51520" y="1268760"/>
            <a:ext cx="84380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</a:rPr>
              <a:t>Утрата </a:t>
            </a:r>
            <a:r>
              <a:rPr lang="ru-RU" b="1" dirty="0">
                <a:solidFill>
                  <a:prstClr val="black"/>
                </a:solidFill>
              </a:rPr>
              <a:t>(</a:t>
            </a:r>
            <a:r>
              <a:rPr lang="ru-RU" b="1" dirty="0" smtClean="0">
                <a:solidFill>
                  <a:prstClr val="black"/>
                </a:solidFill>
              </a:rPr>
              <a:t>гибель) </a:t>
            </a:r>
            <a:r>
              <a:rPr lang="ru-RU" dirty="0">
                <a:solidFill>
                  <a:prstClr val="black"/>
                </a:solidFill>
              </a:rPr>
              <a:t>сельскохозяйственных животных </a:t>
            </a:r>
            <a:r>
              <a:rPr lang="ru-RU" dirty="0" smtClean="0">
                <a:solidFill>
                  <a:prstClr val="black"/>
                </a:solidFill>
              </a:rPr>
              <a:t>- имевшие </a:t>
            </a:r>
            <a:r>
              <a:rPr lang="ru-RU" dirty="0">
                <a:solidFill>
                  <a:prstClr val="black"/>
                </a:solidFill>
              </a:rPr>
              <a:t>место в период действия договора сельскохозяйственного страхования </a:t>
            </a:r>
            <a:r>
              <a:rPr lang="ru-RU" b="1" dirty="0">
                <a:solidFill>
                  <a:prstClr val="black"/>
                </a:solidFill>
              </a:rPr>
              <a:t>падеж</a:t>
            </a:r>
            <a:r>
              <a:rPr lang="ru-RU" dirty="0">
                <a:solidFill>
                  <a:prstClr val="black"/>
                </a:solidFill>
              </a:rPr>
              <a:t> или </a:t>
            </a:r>
            <a:r>
              <a:rPr lang="ru-RU" b="1" dirty="0" smtClean="0">
                <a:solidFill>
                  <a:prstClr val="black"/>
                </a:solidFill>
              </a:rPr>
              <a:t>убой</a:t>
            </a:r>
            <a:r>
              <a:rPr lang="ru-RU" dirty="0" smtClean="0">
                <a:solidFill>
                  <a:prstClr val="black"/>
                </a:solidFill>
              </a:rPr>
              <a:t> (</a:t>
            </a:r>
            <a:r>
              <a:rPr lang="ru-RU" b="1" dirty="0" smtClean="0">
                <a:solidFill>
                  <a:prstClr val="black"/>
                </a:solidFill>
              </a:rPr>
              <a:t>уничтожение</a:t>
            </a:r>
            <a:r>
              <a:rPr lang="ru-RU" dirty="0" smtClean="0">
                <a:solidFill>
                  <a:prstClr val="black"/>
                </a:solidFill>
              </a:rPr>
              <a:t>) сельскохозяйственных </a:t>
            </a:r>
            <a:r>
              <a:rPr lang="ru-RU" dirty="0">
                <a:solidFill>
                  <a:prstClr val="black"/>
                </a:solidFill>
              </a:rPr>
              <a:t>животных в результате </a:t>
            </a:r>
            <a:r>
              <a:rPr lang="ru-RU" dirty="0" smtClean="0">
                <a:solidFill>
                  <a:prstClr val="black"/>
                </a:solidFill>
              </a:rPr>
              <a:t>наступления страховых событий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784041"/>
            <a:ext cx="5256584" cy="309323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-316"/>
            <a:ext cx="542256" cy="1125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57224" y="285728"/>
            <a:ext cx="8064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Страховой риск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4517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5"/>
          <p:cNvSpPr txBox="1">
            <a:spLocks noGrp="1"/>
          </p:cNvSpPr>
          <p:nvPr/>
        </p:nvSpPr>
        <p:spPr bwMode="auto">
          <a:xfrm>
            <a:off x="8570913" y="6526213"/>
            <a:ext cx="4048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1200" b="1" dirty="0">
              <a:solidFill>
                <a:srgbClr val="C0504D"/>
              </a:solidFill>
            </a:endParaRPr>
          </a:p>
        </p:txBody>
      </p:sp>
      <p:sp>
        <p:nvSpPr>
          <p:cNvPr id="21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244408" y="6448425"/>
            <a:ext cx="726555" cy="365125"/>
          </a:xfrm>
        </p:spPr>
        <p:txBody>
          <a:bodyPr/>
          <a:lstStyle/>
          <a:p>
            <a:pPr>
              <a:defRPr/>
            </a:pPr>
            <a:fld id="{90AF2C51-DA4B-4DCF-9262-8FE5F2CC880B}" type="slidenum">
              <a:rPr lang="ru-RU" sz="2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 sz="20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141988"/>
            <a:ext cx="542256" cy="1126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Номер слайда 2"/>
          <p:cNvSpPr txBox="1">
            <a:spLocks/>
          </p:cNvSpPr>
          <p:nvPr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53A80087-F82E-4249-B6F1-BC680DC70DE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870134" y="307626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Страховые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события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25502" y="1124744"/>
            <a:ext cx="8356679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eaLnBrk="0" hangingPunct="0">
              <a:spcAft>
                <a:spcPts val="1800"/>
              </a:spcAft>
              <a:buSzPct val="68000"/>
              <a:defRPr/>
            </a:pPr>
            <a:r>
              <a:rPr lang="ru-RU" sz="15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Заразные </a:t>
            </a:r>
            <a:r>
              <a:rPr lang="ru-RU" sz="15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болезни животных</a:t>
            </a:r>
            <a:r>
              <a:rPr lang="ru-RU" sz="1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5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(согласно перечня, </a:t>
            </a:r>
            <a:r>
              <a:rPr lang="ru-RU" sz="15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утвержденного Приказом МСХ РФ № 242 от 24 июня 2013 г. , содержащий 62 болезни</a:t>
            </a:r>
            <a:r>
              <a:rPr lang="ru-RU" sz="15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15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25502" y="2708920"/>
            <a:ext cx="8594970" cy="10584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7" algn="just" eaLnBrk="0" hangingPunct="0">
              <a:spcAft>
                <a:spcPts val="1800"/>
              </a:spcAft>
              <a:buSzPct val="68000"/>
              <a:defRPr/>
            </a:pPr>
            <a:r>
              <a:rPr lang="ru-RU" sz="15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4. Нарушение </a:t>
            </a:r>
            <a:r>
              <a:rPr lang="ru-RU" sz="15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снабжения электрической, тепловой энергией, водой в результате стихийных </a:t>
            </a:r>
            <a:r>
              <a:rPr lang="ru-RU" sz="15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бедствий,</a:t>
            </a:r>
            <a:r>
              <a:rPr lang="ru-RU" sz="15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5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если условия содержания сельскохозяйственных животных предусматривают обязательное использование электрической, тепловой энергии, </a:t>
            </a:r>
            <a:r>
              <a:rPr lang="ru-RU" sz="15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воды</a:t>
            </a:r>
            <a:endParaRPr lang="ru-RU" sz="15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05262" y="2100870"/>
            <a:ext cx="859497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7" algn="just" eaLnBrk="0" hangingPunct="0">
              <a:spcAft>
                <a:spcPts val="1800"/>
              </a:spcAft>
              <a:buSzPct val="68000"/>
              <a:defRPr/>
            </a:pPr>
            <a:r>
              <a:rPr lang="ru-RU" sz="15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3. Стихийные </a:t>
            </a:r>
            <a:r>
              <a:rPr lang="ru-RU" sz="15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бедствия</a:t>
            </a:r>
            <a:r>
              <a:rPr lang="ru-RU" sz="1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5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(удар молнии, землетрясение, пыльная буря, ураганный ветер, сильная метель, буран, наводнение, обвал, лавина, сель, оползень</a:t>
            </a:r>
            <a:r>
              <a:rPr lang="ru-RU" sz="15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5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31593" y="1700808"/>
            <a:ext cx="8515540" cy="7920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7" algn="just" eaLnBrk="0" hangingPunct="0">
              <a:spcAft>
                <a:spcPts val="1800"/>
              </a:spcAft>
              <a:buSzPct val="68000"/>
              <a:defRPr/>
            </a:pPr>
            <a:r>
              <a:rPr lang="ru-RU" sz="15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Массовые </a:t>
            </a:r>
            <a:r>
              <a:rPr lang="ru-RU" sz="15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отравления</a:t>
            </a:r>
            <a:r>
              <a:rPr lang="ru-RU" sz="1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15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внезапное отравление ядовитыми травами или веществами, в том числе </a:t>
            </a:r>
            <a:r>
              <a:rPr lang="ru-RU" sz="15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кормами</a:t>
            </a:r>
            <a:endParaRPr lang="ru-RU" sz="15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13320" y="3429000"/>
            <a:ext cx="8753830" cy="6263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7" algn="just" eaLnBrk="0" hangingPunct="0">
              <a:spcAft>
                <a:spcPts val="1800"/>
              </a:spcAft>
              <a:buSzPct val="68000"/>
              <a:defRPr/>
            </a:pPr>
            <a:r>
              <a:rPr lang="ru-RU" sz="15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5. Пожар</a:t>
            </a:r>
            <a:endParaRPr lang="ru-RU" sz="1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boranukovmh\Desktop\наводнение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0" y="5035058"/>
            <a:ext cx="2042446" cy="170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oranukovmh\Desktop\отрав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035058"/>
            <a:ext cx="1944215" cy="167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boranukovmh\Desktop\пожар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013177"/>
            <a:ext cx="223491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boranukovmh\Desktop\ачс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013176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95536" y="4058488"/>
            <a:ext cx="8280920" cy="8002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C00000"/>
                </a:solidFill>
              </a:rPr>
              <a:t>+ </a:t>
            </a:r>
            <a:r>
              <a:rPr lang="ru-RU" sz="1400" b="1" i="1" dirty="0" smtClean="0">
                <a:solidFill>
                  <a:srgbClr val="C00000"/>
                </a:solidFill>
              </a:rPr>
              <a:t>риск: </a:t>
            </a:r>
          </a:p>
          <a:p>
            <a:r>
              <a:rPr lang="ru-RU" sz="1600" dirty="0" smtClean="0">
                <a:solidFill>
                  <a:srgbClr val="C00000"/>
                </a:solidFill>
              </a:rPr>
              <a:t>возникновение </a:t>
            </a:r>
            <a:r>
              <a:rPr lang="ru-RU" sz="1600" dirty="0">
                <a:solidFill>
                  <a:srgbClr val="C00000"/>
                </a:solidFill>
              </a:rPr>
              <a:t>на территории страхования очага заразной болезни животных для ликвидации которого по решению компетентных органов производится убой (уничтожение)</a:t>
            </a:r>
          </a:p>
        </p:txBody>
      </p:sp>
    </p:spTree>
    <p:extLst>
      <p:ext uri="{BB962C8B-B14F-4D97-AF65-F5344CB8AC3E}">
        <p14:creationId xmlns:p14="http://schemas.microsoft.com/office/powerpoint/2010/main" val="2778174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97" y="116023"/>
            <a:ext cx="492771" cy="118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906139" y="303039"/>
            <a:ext cx="8064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Перечень заразных болезней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FD96C25-BE56-4427-98DB-119307C2E8D8}"/>
              </a:ext>
            </a:extLst>
          </p:cNvPr>
          <p:cNvSpPr txBox="1"/>
          <p:nvPr/>
        </p:nvSpPr>
        <p:spPr>
          <a:xfrm>
            <a:off x="323528" y="1319564"/>
            <a:ext cx="8640000" cy="5493812"/>
          </a:xfrm>
          <a:prstGeom prst="rect">
            <a:avLst/>
          </a:prstGeom>
          <a:noFill/>
        </p:spPr>
        <p:txBody>
          <a:bodyPr wrap="square" lIns="0" rIns="0" numCol="3">
            <a:spAutoFit/>
          </a:bodyPr>
          <a:lstStyle/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1. Алеутская болезнь норок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2. Американский гнилец пчел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3. Анаплазмоз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4. Артрит/энцефалит коз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5. Африканская чума свиней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6. Африканская чума лошадей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7. Бешенство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8. Болезнь 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Ауески</a:t>
            </a:r>
            <a:endParaRPr lang="ru-RU" sz="1300" b="0" i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9. Болезнь Марека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10. Болезнь Ньюкасла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11. Брадзот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12. Бруцеллез (включая инфекционный эпидидимит баранов)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13. Везикулярная болезнь свиней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14. Везикулярная экзантема свиней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15. Вирусная диарея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16. Вирусная геморрагическая болезнь кроликов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17. Вирусный гепатит уток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18. Вирусный энтерит гусей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19. Высокопатогенный грипп птиц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20. Грипп свиней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21. Губкообразная энцефалопатия крупного рогатого скота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22. Европейский гнилец пчел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23. Заразный узелковый дерматит крупного рогатого скота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24. Злокачественная катаральная горячка крупного рогатого скота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25. Инфекционная анемия лошадей (ИНАН)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26. Инфекционный бронхит кур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27. Инфекционный бурсит (Болезнь 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Гамборо</a:t>
            </a:r>
            <a:r>
              <a:rPr lang="ru-RU" sz="1300" b="0" i="0" dirty="0">
                <a:solidFill>
                  <a:srgbClr val="000000"/>
                </a:solidFill>
                <a:effectLst/>
              </a:rPr>
              <a:t>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28. Инфекционный 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гидроперикардит</a:t>
            </a:r>
            <a:r>
              <a:rPr lang="ru-RU" sz="1300" b="0" i="0" dirty="0">
                <a:solidFill>
                  <a:srgbClr val="000000"/>
                </a:solidFill>
                <a:effectLst/>
              </a:rPr>
              <a:t> (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риккетсиозной</a:t>
            </a:r>
            <a:r>
              <a:rPr lang="ru-RU" sz="1300" b="0" i="0" dirty="0">
                <a:solidFill>
                  <a:srgbClr val="000000"/>
                </a:solidFill>
                <a:effectLst/>
              </a:rPr>
              <a:t> этиологии)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29. Инфекционный ларинготрахеит кур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30. Инфекционный 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ринотрахеит</a:t>
            </a:r>
            <a:r>
              <a:rPr lang="ru-RU" sz="1300" b="0" i="0" dirty="0">
                <a:solidFill>
                  <a:srgbClr val="000000"/>
                </a:solidFill>
                <a:effectLst/>
              </a:rPr>
              <a:t> (ИРТ)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31. Катаральная лихорадка овец (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блютанг</a:t>
            </a:r>
            <a:r>
              <a:rPr lang="ru-RU" sz="1300" b="0" i="0" dirty="0">
                <a:solidFill>
                  <a:srgbClr val="000000"/>
                </a:solidFill>
                <a:effectLst/>
              </a:rPr>
              <a:t>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32. Классическая чума свиней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33. Контагиозная плевропневмония крупного рогатого скота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34. Лептоспироз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35. 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Листериоз</a:t>
            </a:r>
            <a:endParaRPr lang="ru-RU" sz="1300" b="0" i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36. 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Миксоматоз</a:t>
            </a:r>
            <a:endParaRPr lang="ru-RU" sz="1300" b="0" i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37. Нозематоз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38. Оспа овец и коз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39. Парагрипп-3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40. 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Паратуберкулез</a:t>
            </a:r>
            <a:endParaRPr lang="ru-RU" sz="1300" b="0" i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41. Пастереллез разных видов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42. Репродуктивно-респираторный синдром свиней (РРСС)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43. Сап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44. Сибирская язва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45. Синдром снижения яйценоскости (ССЯ-76)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46. Скрепи овец и коз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47. Случная болезнь лошадей (трипаносомоз)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48. Тиф-пуллороз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49. Токсоплазмоз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50. Трихинеллез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51. Трихомоноз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52. Туберкулез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53. Туляремия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54. Хламидиоз (энзоотический аборт овец)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55. Цистицеркозы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56. Чума крупного рогатого скота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57. Чума мелких жвачных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58. Чума плотоядных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59. Эмфизематозный карбункул (</a:t>
            </a:r>
            <a:r>
              <a:rPr lang="ru-RU" sz="1300" b="0" i="0" dirty="0" err="1">
                <a:solidFill>
                  <a:srgbClr val="000000"/>
                </a:solidFill>
                <a:effectLst/>
              </a:rPr>
              <a:t>эмкар</a:t>
            </a:r>
            <a:r>
              <a:rPr lang="ru-RU" sz="1300" b="0" i="0" dirty="0">
                <a:solidFill>
                  <a:srgbClr val="000000"/>
                </a:solidFill>
                <a:effectLst/>
              </a:rPr>
              <a:t>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60. Энтеровирусный энцефаломиелит свиней (болезнь Тешена)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61. Эхинококкоз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</a:rPr>
              <a:t>62. Ящур</a:t>
            </a:r>
          </a:p>
        </p:txBody>
      </p:sp>
    </p:spTree>
    <p:extLst>
      <p:ext uri="{BB962C8B-B14F-4D97-AF65-F5344CB8AC3E}">
        <p14:creationId xmlns:p14="http://schemas.microsoft.com/office/powerpoint/2010/main" val="4089831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4488" y="263807"/>
            <a:ext cx="828000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Базовый документ: заявление на страхование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7750" y="1219399"/>
            <a:ext cx="80266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Заявление на страхование – </a:t>
            </a:r>
            <a:r>
              <a:rPr lang="ru-RU" sz="2200" b="1" dirty="0">
                <a:solidFill>
                  <a:prstClr val="black"/>
                </a:solidFill>
                <a:cs typeface="Arial" panose="020B0604020202020204" pitchFamily="34" charset="0"/>
              </a:rPr>
              <a:t>ключевой обязательный документ</a:t>
            </a: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, необходимый для заключения договора страхования.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7749" y="1999598"/>
            <a:ext cx="80266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Ответственность за достоверность сведений, указанных в заявлении, несет аграрий. 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77751" y="5157192"/>
            <a:ext cx="8170713" cy="12926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  <a:cs typeface="Arial" panose="020B0604020202020204" pitchFamily="34" charset="0"/>
              </a:rPr>
              <a:t>НСА Рекомендует: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Максимально внимательно отнестись к заполнению заявления.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При наличии вопросов – уточнить у Страховщика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03" y="2769039"/>
            <a:ext cx="8360762" cy="231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202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0" y="1297931"/>
            <a:ext cx="867658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/>
            <a:r>
              <a:rPr lang="ru-RU" sz="1700" b="1" dirty="0">
                <a:solidFill>
                  <a:prstClr val="black"/>
                </a:solidFill>
              </a:rPr>
              <a:t>В соответствии со статьей 4 Федерального закона </a:t>
            </a:r>
            <a:r>
              <a:rPr lang="ru-RU" sz="1700" b="1" dirty="0" smtClean="0">
                <a:solidFill>
                  <a:prstClr val="black"/>
                </a:solidFill>
              </a:rPr>
              <a:t>№ 260-ФЗ договор </a:t>
            </a:r>
            <a:r>
              <a:rPr lang="ru-RU" sz="1700" b="1" dirty="0">
                <a:solidFill>
                  <a:prstClr val="black"/>
                </a:solidFill>
              </a:rPr>
              <a:t>сельскохозяйственного страхования в отношении сельскохозяйственных животных заключается </a:t>
            </a:r>
            <a:endParaRPr lang="ru-RU" sz="1700" b="1" dirty="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700" b="1" dirty="0" smtClean="0">
                <a:solidFill>
                  <a:prstClr val="black"/>
                </a:solidFill>
              </a:rPr>
              <a:t>на </a:t>
            </a:r>
            <a:r>
              <a:rPr lang="ru-RU" sz="1700" b="1" dirty="0">
                <a:solidFill>
                  <a:prstClr val="black"/>
                </a:solidFill>
              </a:rPr>
              <a:t>все имеющееся у сельхозтоваропроизводителя </a:t>
            </a:r>
            <a:r>
              <a:rPr lang="ru-RU" sz="1700" b="1" dirty="0" smtClean="0">
                <a:solidFill>
                  <a:prstClr val="black"/>
                </a:solidFill>
              </a:rPr>
              <a:t>поголовье </a:t>
            </a:r>
            <a:r>
              <a:rPr lang="ru-RU" sz="1700" b="1" dirty="0">
                <a:solidFill>
                  <a:prstClr val="black"/>
                </a:solidFill>
              </a:rPr>
              <a:t>сельскохозяйственных животных </a:t>
            </a:r>
            <a:r>
              <a:rPr lang="ru-RU" sz="1700" b="1" dirty="0" smtClean="0">
                <a:solidFill>
                  <a:prstClr val="black"/>
                </a:solidFill>
              </a:rPr>
              <a:t>одного или нескольких </a:t>
            </a:r>
            <a:r>
              <a:rPr lang="ru-RU" sz="1700" b="1" dirty="0">
                <a:solidFill>
                  <a:prstClr val="black"/>
                </a:solidFill>
              </a:rPr>
              <a:t>видов</a:t>
            </a:r>
            <a:r>
              <a:rPr lang="ru-RU" sz="17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700" b="1" dirty="0" smtClean="0">
                <a:solidFill>
                  <a:schemeClr val="accent6">
                    <a:lumMod val="75000"/>
                  </a:schemeClr>
                </a:solidFill>
              </a:rPr>
              <a:t>в субъекте РФ.</a:t>
            </a:r>
          </a:p>
          <a:p>
            <a:pPr marL="285750" indent="-285750">
              <a:buFontTx/>
              <a:buChar char="-"/>
            </a:pPr>
            <a:r>
              <a:rPr lang="ru-RU" sz="1700" b="1" dirty="0" smtClean="0">
                <a:solidFill>
                  <a:prstClr val="black"/>
                </a:solidFill>
              </a:rPr>
              <a:t>на </a:t>
            </a:r>
            <a:r>
              <a:rPr lang="ru-RU" sz="1700" b="1" dirty="0">
                <a:solidFill>
                  <a:prstClr val="black"/>
                </a:solidFill>
              </a:rPr>
              <a:t>срок не менее чем один год.</a:t>
            </a:r>
            <a:endParaRPr lang="ru-RU" sz="1700" b="1" dirty="0" smtClean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560" y="2996952"/>
            <a:ext cx="4762500" cy="3571875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97" y="116023"/>
            <a:ext cx="492771" cy="118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906139" y="116632"/>
            <a:ext cx="80648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Особенности договора страхования с господдержкой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1994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7504" y="1134616"/>
            <a:ext cx="869526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5600" algn="just"/>
            <a:r>
              <a:rPr lang="ru-RU" sz="2000" dirty="0" smtClean="0">
                <a:solidFill>
                  <a:prstClr val="black"/>
                </a:solidFill>
              </a:rPr>
              <a:t>Страховщик </a:t>
            </a:r>
            <a:r>
              <a:rPr lang="ru-RU" sz="2000" dirty="0">
                <a:solidFill>
                  <a:prstClr val="black"/>
                </a:solidFill>
              </a:rPr>
              <a:t>вправе дополнительно к заявлению на страхование запросить от Страхователя (Выгодоприобретателя) документы, характеризующие степень страхового </a:t>
            </a:r>
            <a:r>
              <a:rPr lang="ru-RU" sz="2000" dirty="0" smtClean="0">
                <a:solidFill>
                  <a:prstClr val="black"/>
                </a:solidFill>
              </a:rPr>
              <a:t>риска (п. 7.2.2. Правил)</a:t>
            </a:r>
            <a:endParaRPr lang="ru-RU" sz="2000" dirty="0" smtClean="0">
              <a:solidFill>
                <a:srgbClr val="00206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-663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20604"/>
              </p:ext>
            </p:extLst>
          </p:nvPr>
        </p:nvGraphicFramePr>
        <p:xfrm>
          <a:off x="213320" y="2377441"/>
          <a:ext cx="8679160" cy="3742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56"/>
                <a:gridCol w="8136904"/>
              </a:tblGrid>
              <a:tr h="581783">
                <a:tc>
                  <a:txBody>
                    <a:bodyPr/>
                    <a:lstStyle/>
                    <a:p>
                      <a:r>
                        <a:rPr lang="ru-RU" dirty="0" smtClean="0"/>
                        <a:t>№ 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Наименование документа</a:t>
                      </a:r>
                      <a:endParaRPr lang="ru-RU" sz="2400" dirty="0"/>
                    </a:p>
                  </a:txBody>
                  <a:tcPr/>
                </a:tc>
              </a:tr>
              <a:tr h="635802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1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Договор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купли-продажи, договор аренды, накладные, инвентаризационная опись, данные бухгалтерского учета</a:t>
                      </a:r>
                      <a:endParaRPr lang="ru-RU" sz="2200" dirty="0"/>
                    </a:p>
                  </a:txBody>
                  <a:tcPr/>
                </a:tc>
              </a:tr>
              <a:tr h="1080454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2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Заключение государственной ветеринарной службы о состоянии животных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результаты проведенных диагностических исследований, справки от ветеринарной службы хозяйства с указанием данных о проведении профилактических мероприятий</a:t>
                      </a:r>
                      <a:endParaRPr lang="ru-RU" sz="2200" dirty="0" smtClean="0"/>
                    </a:p>
                  </a:txBody>
                  <a:tcPr/>
                </a:tc>
              </a:tr>
              <a:tr h="1273802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3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Заключение государственной ветеринарной службы об эпизоотическом благополучии хозяйства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(справка от государственной ветеринарной службы, осуществляющей контроль местности, в которой расположено хозяйство)</a:t>
                      </a:r>
                      <a:endParaRPr lang="ru-RU" sz="22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263807"/>
            <a:ext cx="828000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Какие документы необходимы для заключения договора?</a:t>
            </a:r>
          </a:p>
        </p:txBody>
      </p:sp>
    </p:spTree>
    <p:extLst>
      <p:ext uri="{BB962C8B-B14F-4D97-AF65-F5344CB8AC3E}">
        <p14:creationId xmlns:p14="http://schemas.microsoft.com/office/powerpoint/2010/main" val="37722435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numCol="3">
        <a:noAutofit/>
      </a:bodyPr>
      <a:lstStyle>
        <a:defPPr marL="342900" indent="-342900">
          <a:buAutoNum type="arabicPeriod"/>
          <a:defRPr sz="1600" dirty="0" smtClean="0"/>
        </a:defPPr>
      </a:lstStyle>
    </a:spDef>
  </a:objectDefaults>
  <a:extraClrSchemeLst/>
</a:theme>
</file>

<file path=ppt/theme/theme2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11620</TotalTime>
  <Words>1334</Words>
  <Application>Microsoft Office PowerPoint</Application>
  <PresentationFormat>Экран (4:3)</PresentationFormat>
  <Paragraphs>198</Paragraphs>
  <Slides>16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12_Тема Office</vt:lpstr>
      <vt:lpstr>Практика страхования сельскохозяйственных животных с господдержкой: как правильно организовать взаимодействие со страховой компанией</vt:lpstr>
      <vt:lpstr>Виды сельхозживотных, подлежащих страхованию с господдержкой в 2021 г.</vt:lpstr>
      <vt:lpstr>Виды сельхозживотных, подлежащих страхованию с господдержкой в 2021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«Скрипты» по урегулированию убытков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Жукова Татьяна Александровна</dc:creator>
  <cp:lastModifiedBy>Methodology</cp:lastModifiedBy>
  <cp:revision>1209</cp:revision>
  <cp:lastPrinted>2019-09-02T10:08:16Z</cp:lastPrinted>
  <dcterms:created xsi:type="dcterms:W3CDTF">2014-06-02T09:21:57Z</dcterms:created>
  <dcterms:modified xsi:type="dcterms:W3CDTF">2021-03-02T07:27:42Z</dcterms:modified>
</cp:coreProperties>
</file>